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22_1E005B43.xml" ContentType="application/vnd.ms-powerpoint.comments+xml"/>
  <Override PartName="/ppt/notesSlides/notesSlide12.xml" ContentType="application/vnd.openxmlformats-officedocument.presentationml.notesSlide+xml"/>
  <Override PartName="/ppt/comments/modernComment_12A_89054C8E.xml" ContentType="application/vnd.ms-powerpoint.comments+xml"/>
  <Override PartName="/ppt/notesSlides/notesSlide13.xml" ContentType="application/vnd.openxmlformats-officedocument.presentationml.notesSlide+xml"/>
  <Override PartName="/ppt/comments/modernComment_12B_43AED4D5.xml" ContentType="application/vnd.ms-powerpoint.comments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5" r:id="rId4"/>
    <p:sldId id="266" r:id="rId5"/>
    <p:sldId id="261" r:id="rId6"/>
    <p:sldId id="270" r:id="rId7"/>
    <p:sldId id="269" r:id="rId8"/>
    <p:sldId id="274" r:id="rId9"/>
    <p:sldId id="273" r:id="rId10"/>
    <p:sldId id="277" r:id="rId11"/>
    <p:sldId id="278" r:id="rId12"/>
    <p:sldId id="279" r:id="rId13"/>
    <p:sldId id="285" r:id="rId14"/>
    <p:sldId id="282" r:id="rId15"/>
    <p:sldId id="283" r:id="rId16"/>
    <p:sldId id="284" r:id="rId17"/>
    <p:sldId id="301" r:id="rId18"/>
    <p:sldId id="308" r:id="rId19"/>
    <p:sldId id="306" r:id="rId20"/>
    <p:sldId id="304" r:id="rId21"/>
    <p:sldId id="303" r:id="rId22"/>
    <p:sldId id="305" r:id="rId23"/>
    <p:sldId id="307" r:id="rId24"/>
    <p:sldId id="289" r:id="rId25"/>
    <p:sldId id="292" r:id="rId26"/>
    <p:sldId id="293" r:id="rId27"/>
    <p:sldId id="290" r:id="rId28"/>
    <p:sldId id="291" r:id="rId29"/>
    <p:sldId id="286" r:id="rId30"/>
    <p:sldId id="287" r:id="rId31"/>
    <p:sldId id="296" r:id="rId32"/>
    <p:sldId id="297" r:id="rId33"/>
    <p:sldId id="294" r:id="rId34"/>
    <p:sldId id="295" r:id="rId35"/>
    <p:sldId id="298" r:id="rId36"/>
    <p:sldId id="299" r:id="rId37"/>
    <p:sldId id="259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1" autoAdjust="0"/>
    <p:restoredTop sz="83948" autoAdjust="0"/>
  </p:normalViewPr>
  <p:slideViewPr>
    <p:cSldViewPr snapToGrid="0">
      <p:cViewPr>
        <p:scale>
          <a:sx n="75" d="100"/>
          <a:sy n="75" d="100"/>
        </p:scale>
        <p:origin x="80" y="336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status="resolved" created="2023-12-28T16:28:31.41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replyLst>
      <p188:reply id="{2E30FA7C-0706-42C9-BBBC-69C6952D3941}" authorId="{13B2B41D-029F-7058-ECEE-DBBC1468C105}" created="2024-01-20T10:42:22.148">
        <p188:txBody>
          <a:bodyPr/>
          <a:lstStyle/>
          <a:p>
            <a:r>
              <a:rPr lang="en-US"/>
              <a:t>Only for linear model. More general would be f(x,w,epsilon</a:t>
            </a:r>
          </a:p>
        </p188:txBody>
      </p188:reply>
    </p188:replyLst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status="resolved" created="2023-12-28T16:34:39.66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status="resolved" created="2023-12-28T16:35:25.36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status="resolved" created="2023-12-28T16:06:55.14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status="resolved" created="2023-12-28T17:17:46.282" complete="100000">
    <pc:sldMkLst xmlns:pc="http://schemas.microsoft.com/office/powerpoint/2013/main/command">
      <pc:docMk/>
      <pc:sldMk cId="1975859947" sldId="272"/>
    </pc:sldMkLst>
    <p188:replyLst>
      <p188:reply id="{72831450-D0AE-4F21-B190-7041B5221034}" authorId="{13B2B41D-029F-7058-ECEE-DBBC1468C105}" created="2024-01-20T10:43:20.273">
        <p188:txBody>
          <a:bodyPr/>
          <a:lstStyle/>
          <a:p>
            <a:r>
              <a:rPr lang="en-US"/>
              <a:t>Open question - see in caveats</a:t>
            </a:r>
          </a:p>
        </p188:txBody>
      </p188:reply>
    </p188:reply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status="resolved" created="2023-12-29T15:10:35.08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status="resolved" created="2023-12-29T15:11:07.86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status="resolved" created="2023-12-29T17:21:34.09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comments/modernComment_122_1E005B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0F09B8-6D37-4439-B370-7BE3C6C077D4}" authorId="{13B2B41D-029F-7058-ECEE-DBBC1468C105}" created="2024-01-19T10:47:43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03339843" sldId="290"/>
      <ac:spMk id="3" creationId="{19D2A99E-E7A5-EFAD-BBBE-8788CC7B7DDA}"/>
      <ac:txMk cp="377" len="104">
        <ac:context len="482" hash="3937883132"/>
      </ac:txMk>
    </ac:txMkLst>
    <p188:pos x="10355036" y="3326039"/>
    <p188:txBody>
      <a:bodyPr/>
      <a:lstStyle/>
      <a:p>
        <a:r>
          <a:rPr lang="en-US"/>
          <a:t>Unklar warum das so ist</a:t>
        </a:r>
      </a:p>
    </p188:txBody>
  </p188:cm>
</p188:cmLst>
</file>

<file path=ppt/comments/modernComment_12A_89054C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5476AC-DADE-47C4-A0B4-44BFCF650968}" authorId="{13B2B41D-029F-7058-ECEE-DBBC1468C105}" created="2024-01-19T11:01:51.37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98825870" sldId="298"/>
      <ac:spMk id="3" creationId="{B90816FB-F138-05CE-804A-C12346E922F9}"/>
      <ac:txMk cp="343" len="24">
        <ac:context len="368" hash="3973086871"/>
      </ac:txMk>
    </ac:txMkLst>
    <p188:pos x="3960303" y="3954390"/>
    <p188:txBody>
      <a:bodyPr/>
      <a:lstStyle/>
      <a:p>
        <a:r>
          <a:rPr lang="en-US"/>
          <a:t>Still unclear</a:t>
        </a:r>
      </a:p>
    </p188:txBody>
  </p188:cm>
</p188:cmLst>
</file>

<file path=ppt/comments/modernComment_12B_43AED4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CCF327-EBAB-45ED-89A8-BF77D80C26B3}" authorId="{13B2B41D-029F-7058-ECEE-DBBC1468C105}" created="2024-01-20T12:14:32.00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5531221" sldId="299"/>
      <ac:spMk id="7" creationId="{6B1F0069-E459-54AC-EFC3-C568712FF047}"/>
      <ac:txMk cp="80" len="24">
        <ac:context len="153" hash="4046396313"/>
      </ac:txMk>
    </ac:txMkLst>
    <p188:pos x="3953933" y="1527175"/>
    <p188:txBody>
      <a:bodyPr/>
      <a:lstStyle/>
      <a:p>
        <a:r>
          <a:rPr lang="en-US"/>
          <a:t>Still open question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image" Target="../media/image150.png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>
                  <a:latin typeface="Cambria Math" panose="02040503050406030204" pitchFamily="18" charset="0"/>
                </a:rPr>
                <a:t>𝑋|Y ~</a:t>
              </a:r>
              <a:r>
                <a:rPr lang="de-DE" sz="2400" i="0"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independent of </a:t>
                </a:r>
                <a:r>
                  <a:rPr lang="en-US" dirty="0" err="1"/>
                  <a:t>i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i="0">
                    <a:latin typeface="Cambria Math" panose="02040503050406030204" pitchFamily="18" charset="0"/>
                  </a:rPr>
                  <a:t>𝜇</a:t>
                </a:r>
                <a:r>
                  <a:rPr lang="de-DE" b="0" i="0">
                    <a:latin typeface="Cambria Math" panose="02040503050406030204" pitchFamily="18" charset="0"/>
                  </a:rPr>
                  <a:t>+𝐾</a:t>
                </a:r>
                <a:r>
                  <a:rPr lang="en-US" dirty="0"/>
                  <a:t> independent of </a:t>
                </a:r>
                <a:r>
                  <a:rPr lang="en-US" dirty="0" err="1"/>
                  <a:t>i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7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“If you use just a linear kernel in a GP, you're simply doing Bayesian linear regression, and good news! You can do this in time O(N) instead of O(N3), so you should probably go use software specifically designed for that. “[3]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8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1) not totally clear where to implement hyperparameter optimization!</a:t>
            </a:r>
          </a:p>
          <a:p>
            <a:r>
              <a:rPr lang="en-US" dirty="0"/>
              <a:t>Approach 2) follows more the classical way of fitting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4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here not specified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20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7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  <a:p>
                <a:endParaRPr lang="en-US" dirty="0"/>
              </a:p>
              <a:p>
                <a:r>
                  <a:rPr lang="en-US" dirty="0"/>
                  <a:t>Marginalization and Conditioning operating on subsets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</a:p>
              <a:p>
                <a:endParaRPr lang="en-US" dirty="0"/>
              </a:p>
              <a:p>
                <a:r>
                  <a:rPr lang="en-US" dirty="0"/>
                  <a:t>Difference in compact support or </a:t>
                </a:r>
                <a:r>
                  <a:rPr lang="en-US" dirty="0" err="1"/>
                  <a:t>infinit</a:t>
                </a:r>
                <a:r>
                  <a:rPr lang="en-US" dirty="0"/>
                  <a:t> – compact support </a:t>
                </a:r>
                <a:r>
                  <a:rPr lang="en-US" dirty="0" err="1"/>
                  <a:t>ownly</a:t>
                </a:r>
                <a:r>
                  <a:rPr lang="en-US" dirty="0"/>
                  <a:t> in </a:t>
                </a:r>
                <a:r>
                  <a:rPr lang="en-US" dirty="0" err="1"/>
                  <a:t>lengthscale</a:t>
                </a:r>
                <a:r>
                  <a:rPr lang="en-US" dirty="0"/>
                  <a:t> l </a:t>
                </a:r>
                <a:r>
                  <a:rPr lang="en-US" dirty="0" err="1"/>
                  <a:t>meaniningfull</a:t>
                </a:r>
                <a:r>
                  <a:rPr lang="en-US" dirty="0"/>
                  <a:t> prediction possible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1E005B4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A_89054C8E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43AED4D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courses/cs4780/2018fa/lectures/lecturenote15.html" TargetMode="External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mlr.csail.mit.edu/papers/v12/pedregosa11a.html" TargetMode="External"/><Relationship Id="rId5" Type="http://schemas.openxmlformats.org/officeDocument/2006/relationships/hyperlink" Target="https://www.cs.toronto.edu/~duvenaud/cookbook/" TargetMode="External"/><Relationship Id="rId4" Type="http://schemas.openxmlformats.org/officeDocument/2006/relationships/hyperlink" Target="https://www.cs.toronto.edu/~duvenaud/thesis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0165" TargetMode="External"/><Relationship Id="rId2" Type="http://schemas.openxmlformats.org/officeDocument/2006/relationships/hyperlink" Target="https://en.wikipedia.org/wiki/ArXiv_(identifier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s11263-009-0268-3" TargetMode="External"/><Relationship Id="rId4" Type="http://schemas.openxmlformats.org/officeDocument/2006/relationships/hyperlink" Target="https://blog.research.google/2020/03/fast-and-easy-infinitely-wide-network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9456" y="1851706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 [6]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6089F8-F4CF-E03F-1A22-12625C388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deep fully connected network with independent and identically distributed (</a:t>
            </a:r>
            <a:r>
              <a:rPr lang="en-US" dirty="0" err="1"/>
              <a:t>i.i.d</a:t>
            </a:r>
            <a:r>
              <a:rPr lang="en-US" dirty="0"/>
              <a:t>) random parameters</a:t>
            </a:r>
          </a:p>
          <a:p>
            <a:r>
              <a:rPr lang="en-US" dirty="0"/>
              <a:t>Final layer sum of </a:t>
            </a:r>
            <a:r>
              <a:rPr lang="en-US" dirty="0" err="1"/>
              <a:t>i.i.d.</a:t>
            </a:r>
            <a:r>
              <a:rPr lang="en-US" dirty="0"/>
              <a:t> terms </a:t>
            </a:r>
            <a:endParaRPr lang="de-DE" dirty="0"/>
          </a:p>
          <a:p>
            <a:pPr lvl="1"/>
            <a:r>
              <a:rPr lang="de-DE" dirty="0"/>
              <a:t>Infinit </a:t>
            </a:r>
            <a:r>
              <a:rPr lang="de-DE" dirty="0" err="1"/>
              <a:t>width</a:t>
            </a:r>
            <a:r>
              <a:rPr lang="de-DE" dirty="0"/>
              <a:t> network</a:t>
            </a:r>
          </a:p>
          <a:p>
            <a:pPr lvl="1"/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(CLT)</a:t>
            </a:r>
          </a:p>
          <a:p>
            <a:pPr lvl="1"/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drawn</a:t>
            </a:r>
            <a:r>
              <a:rPr lang="de-DE" dirty="0"/>
              <a:t> from Gaussian </a:t>
            </a:r>
            <a:r>
              <a:rPr lang="de-DE" dirty="0" err="1"/>
              <a:t>distribution</a:t>
            </a:r>
            <a:endParaRPr lang="de-DE" dirty="0"/>
          </a:p>
          <a:p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i.i.d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+ </a:t>
            </a:r>
            <a:r>
              <a:rPr lang="de-DE" dirty="0" err="1"/>
              <a:t>biases</a:t>
            </a:r>
            <a:r>
              <a:rPr lang="de-DE" dirty="0"/>
              <a:t> with GP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Exact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 </a:t>
            </a:r>
          </a:p>
          <a:p>
            <a:r>
              <a:rPr lang="de-DE" dirty="0"/>
              <a:t>Need to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 err="1"/>
              <a:t>holds</a:t>
            </a:r>
            <a:endParaRPr lang="de-DE" dirty="0"/>
          </a:p>
          <a:p>
            <a:r>
              <a:rPr lang="de-DE" dirty="0" err="1"/>
              <a:t>Specified</a:t>
            </a:r>
            <a:r>
              <a:rPr lang="de-DE" dirty="0"/>
              <a:t> GP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Gaussian </a:t>
            </a:r>
            <a:r>
              <a:rPr lang="de-DE" dirty="0" err="1"/>
              <a:t>Process</a:t>
            </a:r>
            <a:r>
              <a:rPr lang="de-DE" dirty="0"/>
              <a:t> – NNGP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[6] Lee, </a:t>
            </a:r>
            <a:r>
              <a:rPr lang="en-US" dirty="0" err="1"/>
              <a:t>Jaehoon</a:t>
            </a:r>
            <a:r>
              <a:rPr lang="en-US" dirty="0"/>
              <a:t>; </a:t>
            </a:r>
            <a:r>
              <a:rPr lang="en-US" dirty="0" err="1"/>
              <a:t>Bahri</a:t>
            </a:r>
            <a:r>
              <a:rPr lang="en-US" dirty="0"/>
              <a:t>, </a:t>
            </a:r>
            <a:r>
              <a:rPr lang="en-US" dirty="0" err="1"/>
              <a:t>Yasaman</a:t>
            </a:r>
            <a:r>
              <a:rPr lang="en-US" dirty="0"/>
              <a:t>; Novak, Roman; </a:t>
            </a:r>
            <a:r>
              <a:rPr lang="en-US" dirty="0" err="1"/>
              <a:t>Schoenholz</a:t>
            </a:r>
            <a:r>
              <a:rPr lang="en-US" dirty="0"/>
              <a:t>, Samuel S.; Pennington, Jeffrey; </a:t>
            </a:r>
            <a:r>
              <a:rPr lang="en-US" dirty="0" err="1"/>
              <a:t>Sohl</a:t>
            </a:r>
            <a:r>
              <a:rPr lang="en-US" dirty="0"/>
              <a:t>-Dickstein, </a:t>
            </a:r>
            <a:r>
              <a:rPr lang="en-US" dirty="0" err="1"/>
              <a:t>Jascha</a:t>
            </a:r>
            <a:r>
              <a:rPr lang="en-US" dirty="0"/>
              <a:t> (2017). "Deep Neural Networks as Gaussian Processes". International Conference on Learning Representations. arXiv:1711.00165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8AD9-6AA1-F000-EBAF-D478B7A1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 – Single layer[6]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135ED-831F-3978-5F63-DD2B59E754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+ bias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i.i.d.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i.i.d.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CLT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,…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covariance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135ED-831F-3978-5F63-DD2B59E7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118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D3B99-865B-5A84-F8D1-A9EC05B7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[6] Lee, </a:t>
            </a:r>
            <a:r>
              <a:rPr lang="en-US" dirty="0" err="1"/>
              <a:t>Jaehoon</a:t>
            </a:r>
            <a:r>
              <a:rPr lang="en-US" dirty="0"/>
              <a:t>; </a:t>
            </a:r>
            <a:r>
              <a:rPr lang="en-US" dirty="0" err="1"/>
              <a:t>Bahri</a:t>
            </a:r>
            <a:r>
              <a:rPr lang="en-US" dirty="0"/>
              <a:t>, </a:t>
            </a:r>
            <a:r>
              <a:rPr lang="en-US" dirty="0" err="1"/>
              <a:t>Yasaman</a:t>
            </a:r>
            <a:r>
              <a:rPr lang="en-US" dirty="0"/>
              <a:t>; Novak, Roman; </a:t>
            </a:r>
            <a:r>
              <a:rPr lang="en-US" dirty="0" err="1"/>
              <a:t>Schoenholz</a:t>
            </a:r>
            <a:r>
              <a:rPr lang="en-US" dirty="0"/>
              <a:t>, Samuel S.; Pennington, Jeffrey; </a:t>
            </a:r>
            <a:r>
              <a:rPr lang="en-US" dirty="0" err="1"/>
              <a:t>Sohl</a:t>
            </a:r>
            <a:r>
              <a:rPr lang="en-US" dirty="0"/>
              <a:t>-Dickstein, </a:t>
            </a:r>
            <a:r>
              <a:rPr lang="en-US" dirty="0" err="1"/>
              <a:t>Jascha</a:t>
            </a:r>
            <a:r>
              <a:rPr lang="en-US" dirty="0"/>
              <a:t> (2017). "Deep Neural Networks as Gaussian Processes". International Conference on Learning Representations. arXiv:1711.00165</a:t>
            </a:r>
          </a:p>
          <a:p>
            <a:r>
              <a:rPr lang="en-US" dirty="0"/>
              <a:t>[7] Samuel S. </a:t>
            </a:r>
            <a:r>
              <a:rPr lang="en-US" dirty="0" err="1"/>
              <a:t>Schoenholz</a:t>
            </a:r>
            <a:r>
              <a:rPr lang="en-US" dirty="0"/>
              <a:t>, Fast and Easy Infinitely Wide Networks with Neural Tangents https://blog.research.google/2020/03/fast-and-easy-infinitely-wide-networks.html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08EF-063C-119B-39A5-47C497DD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Infinitely_wide_neural_network">
            <a:hlinkClick r:id="" action="ppaction://media"/>
            <a:extLst>
              <a:ext uri="{FF2B5EF4-FFF2-40B4-BE49-F238E27FC236}">
                <a16:creationId xmlns:a16="http://schemas.microsoft.com/office/drawing/2014/main" id="{22814B26-6015-F8CB-FA35-DF772AA01C3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2200" y="2543175"/>
            <a:ext cx="5181600" cy="29146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B36610-9B44-3D31-E7C3-84065398A151}"/>
              </a:ext>
            </a:extLst>
          </p:cNvPr>
          <p:cNvSpPr txBox="1"/>
          <p:nvPr/>
        </p:nvSpPr>
        <p:spPr>
          <a:xfrm>
            <a:off x="10884692" y="545283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62935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B3D067-48F3-143F-6904-F88B6FAC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B06D9-2952-397A-280D-8C1FCB09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 descr="A letter with text on it&#10;&#10;Description automatically generated">
            <a:extLst>
              <a:ext uri="{FF2B5EF4-FFF2-40B4-BE49-F238E27FC236}">
                <a16:creationId xmlns:a16="http://schemas.microsoft.com/office/drawing/2014/main" id="{BF6F606E-B8D7-D428-2711-E9EA8942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70" y="0"/>
            <a:ext cx="814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3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2DE032-B8C5-DF3C-0567-3FA5ACA9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6E7D0-A2A1-2190-7E73-225DFE02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5BB04DCA-AF39-FF9A-A42A-85E5F06F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7" y="0"/>
            <a:ext cx="668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BA47CD-1456-AFBC-27DC-324802CB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CB4AB-0BC1-094A-A743-2DCDF5EB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 descr="A screenshot of a research article&#10;&#10;Description automatically generated">
            <a:extLst>
              <a:ext uri="{FF2B5EF4-FFF2-40B4-BE49-F238E27FC236}">
                <a16:creationId xmlns:a16="http://schemas.microsoft.com/office/drawing/2014/main" id="{61831A5E-5514-DD18-2590-4C22ACEF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80"/>
            <a:ext cx="1219200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FF1C3E-F559-68DB-397E-D2470D14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F0E9E-60D2-B3C5-D1C3-3F864D84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6CA5-E968-2950-2B9A-1A1F0F3E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59" y="0"/>
            <a:ext cx="47777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E6895-1C6E-64FB-20A8-5CAF7EAF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5717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9F4BE-69E6-4F89-592F-2E62CE5A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7BDF7-8BC4-88B3-5028-D7AE27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7F9C97-419B-2A02-3EA5-15C0F961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857"/>
            <a:ext cx="982980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1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883AC-42C4-72DF-B3C6-A4A273E0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014220-A389-D29C-FDF2-05811A8D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A96B72-9741-8383-53CF-4858A5F00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6"/>
          <a:stretch/>
        </p:blipFill>
        <p:spPr>
          <a:xfrm>
            <a:off x="2270633" y="840"/>
            <a:ext cx="7650735" cy="68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4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</a:t>
                </a:r>
                <a:r>
                  <a:rPr lang="en-US" dirty="0"/>
                  <a:t> </a:t>
                </a:r>
                <a:r>
                  <a:rPr lang="en-US" sz="2800" dirty="0"/>
                  <a:t>[1][5]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8BCA3E-89A2-2BCB-C785-F1BF0A655B43}"/>
              </a:ext>
            </a:extLst>
          </p:cNvPr>
          <p:cNvGrpSpPr/>
          <p:nvPr/>
        </p:nvGrpSpPr>
        <p:grpSpPr>
          <a:xfrm>
            <a:off x="5384089" y="2770599"/>
            <a:ext cx="3472730" cy="1229519"/>
            <a:chOff x="5384089" y="2770599"/>
            <a:chExt cx="3472730" cy="12295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238F77-CE48-3519-27EA-3E07B342F835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F7F8E31-3AAE-7963-B577-148AE8639B0B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30B3CF-BC8E-FA03-794B-FB9C2A9B0D0A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E18480-1998-31EA-B1C5-3F3312D10AD5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E8B26AF-1116-0CE8-606B-33C9DF56B966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5EC5D6A-6F91-5758-284A-3E5F57274AA5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284910F-56B7-6124-40E6-DCACF49ABDDA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290CEFC-DE38-63B4-9C45-190AFF0F64A5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CDA2E532-2C1F-BAA3-CEFC-DE1141A482F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F337471-17E1-3381-9D71-EB782189967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DA6F21F-DC9C-8522-0114-D8FA5E0ED12F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7E45E7E-616C-0B2E-2A23-F37561D2C4D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29CB66B-000B-8A2B-F40B-AEF6BB6787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669345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 [1][5]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pPr lvl="1"/>
                <a:r>
                  <a:rPr lang="en-US" dirty="0"/>
                  <a:t>Hard for beginners (e.g. me) for implementation, coupled with error above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C52640-9C75-80F9-E1CA-82727F54B58C}"/>
              </a:ext>
            </a:extLst>
          </p:cNvPr>
          <p:cNvGrpSpPr/>
          <p:nvPr/>
        </p:nvGrpSpPr>
        <p:grpSpPr>
          <a:xfrm>
            <a:off x="5384089" y="2770599"/>
            <a:ext cx="3472730" cy="1229519"/>
            <a:chOff x="5384089" y="2770599"/>
            <a:chExt cx="3472730" cy="12295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B0C955-72B9-DF27-A827-83B1D9536208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383EB66E-5C87-914F-262A-328BBA842360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28D41DB-C5C6-CF07-C204-86BD3E22FB14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CAE5F25-1FB8-B482-C75E-2930FFF61435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21C1376-8BA5-86D1-6AFE-1D8B2EBEAE07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772EB59-0438-7B61-4C73-91B3E7091217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4F93A2AA-9DD5-0040-1801-4FF1EB08AFF0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8AB48C7-7B65-6E1B-8A72-9A65E2819D5F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DA3D81-00EA-51AD-2AD9-61A2904B331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754CAB4-DB69-1E02-384A-F7BC6926978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AFFA128-4A5A-1F5C-DA23-201F075F0BBE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1EB4306-D906-D80D-1658-8F32DCBFA0F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472A736-ECD2-16AC-0696-49A3EDC2E49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23897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</a:t>
                </a:r>
                <a:r>
                  <a:rPr lang="en-US" dirty="0"/>
                  <a:t>+</a:t>
                </a:r>
                <a:r>
                  <a:rPr lang="en-US" sz="2800" dirty="0"/>
                  <a:t> Lecture of Weinberger from Cornell University error in conditional Gaussian [1][5]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r>
                  <a:rPr lang="en-US" dirty="0"/>
                  <a:t>Understanding comes with implementation </a:t>
                </a:r>
              </a:p>
              <a:p>
                <a:pPr lvl="1"/>
                <a:r>
                  <a:rPr lang="en-US" dirty="0"/>
                  <a:t>Scikit-learn, </a:t>
                </a:r>
                <a:r>
                  <a:rPr lang="en-US" dirty="0" err="1"/>
                  <a:t>GPflow</a:t>
                </a:r>
                <a:r>
                  <a:rPr lang="en-US" dirty="0"/>
                  <a:t>, PyMC3, </a:t>
                </a:r>
                <a:r>
                  <a:rPr lang="en-US" dirty="0" err="1"/>
                  <a:t>GPyTorch</a:t>
                </a:r>
                <a:r>
                  <a:rPr lang="en-US" dirty="0"/>
                  <a:t> etc. only few commands – not too much insight in process “but easy to use”</a:t>
                </a:r>
              </a:p>
              <a:p>
                <a:pPr lvl="1"/>
                <a:r>
                  <a:rPr lang="en-US" dirty="0"/>
                  <a:t>Implementation as shown only found in Blogposts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FA0359-FEEC-0445-9296-5E0462F066CE}"/>
              </a:ext>
            </a:extLst>
          </p:cNvPr>
          <p:cNvGrpSpPr/>
          <p:nvPr/>
        </p:nvGrpSpPr>
        <p:grpSpPr>
          <a:xfrm>
            <a:off x="5384089" y="2669001"/>
            <a:ext cx="3472730" cy="1229519"/>
            <a:chOff x="5384089" y="2770599"/>
            <a:chExt cx="3472730" cy="122951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A5D3D96-C981-1F9B-042B-31B6728EB6D7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0C0519A-C980-8D5A-571D-1A8B6FE0AC36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BED13123-8EC9-8290-716A-F06FD61D5B85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0074770-51A6-92DF-7C9C-A06BD054E778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B4D93E0-CDAE-D653-B784-54FBCD3BF1AC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7A058CD-DC83-A3FA-EDAF-3DA4D87CAB5E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BBA93B61-7CF1-F08F-CEB6-4E6D10B8E6E9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48B8B704-DF5F-2D38-8F0E-1272C953D644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5D029F3-D97C-04C0-2201-DB63345E658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5C8695AF-94C6-40CA-BBA7-B7408DC111B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A94EF8CF-1578-F10C-8EFF-5D20C3E01AFC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6D2CE4D4-6845-98C2-8897-BAE826D6AD9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D6583C87-B4C3-0A19-8D33-D746B6396A1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10059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C667-E9D5-160F-36DD-D7090302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2A99E-E7A5-EFAD-BBBE-8788CC7B7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</a:t>
                </a:r>
                <a:r>
                  <a:rPr lang="en-US" dirty="0"/>
                  <a:t> [1][5]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r>
                  <a:rPr lang="en-US" dirty="0"/>
                  <a:t>Understanding comes with own implementation </a:t>
                </a:r>
              </a:p>
              <a:p>
                <a:r>
                  <a:rPr lang="en-US" dirty="0"/>
                  <a:t>Linear Kernel does not work for unknown reasons</a:t>
                </a:r>
              </a:p>
              <a:p>
                <a:pPr lvl="1"/>
                <a:r>
                  <a:rPr lang="en-US" dirty="0" err="1"/>
                  <a:t>RuntimeWarning</a:t>
                </a:r>
                <a:r>
                  <a:rPr lang="en-US" dirty="0"/>
                  <a:t>: covariance is not symmetric positive-semidefinite</a:t>
                </a:r>
              </a:p>
              <a:p>
                <a:pPr lvl="1"/>
                <a:r>
                  <a:rPr lang="en-US" dirty="0"/>
                  <a:t>invalid value encountered in sqrt (diagonal elements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Need symmetric logarithmic normalization in plotting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to see any difference in hyperparameters changing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2A99E-E7A5-EFAD-BBBE-8788CC7B7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CFC37-5FDF-64AF-81A9-49AACB49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9CC3D-37C4-E766-3ACD-930C9434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98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by </a:t>
            </a:r>
            <a:r>
              <a:rPr lang="en-US" sz="2800" dirty="0"/>
              <a:t>Rasmussen + Lecture of Weinberger from Cornell University error in conditional Gaussian</a:t>
            </a:r>
            <a:r>
              <a:rPr lang="en-US" dirty="0"/>
              <a:t>[1][5]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7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1C8ECA-02CF-8B3A-AE85-61EB20FBD7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Concept of test / training data gets smeared</a:t>
            </a:r>
          </a:p>
          <a:p>
            <a:r>
              <a:rPr lang="en-US" dirty="0"/>
              <a:t>Adding more test data “old” test data gets training data</a:t>
            </a:r>
          </a:p>
          <a:p>
            <a:endParaRPr 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3BC6264-9628-30DC-3F38-F66433A4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30283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82483C2D-53B9-303C-5AF0-9C1B66AA0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D5FFD-705F-8883-E7F3-ED6D1F3F81C3}"/>
              </a:ext>
            </a:extLst>
          </p:cNvPr>
          <p:cNvGrpSpPr/>
          <p:nvPr/>
        </p:nvGrpSpPr>
        <p:grpSpPr>
          <a:xfrm>
            <a:off x="2823031" y="5160432"/>
            <a:ext cx="1296582" cy="796775"/>
            <a:chOff x="2823031" y="5160432"/>
            <a:chExt cx="1296582" cy="796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2A8D3-3459-9E37-DCFA-966C5819DC97}"/>
                </a:ext>
              </a:extLst>
            </p:cNvPr>
            <p:cNvSpPr/>
            <p:nvPr/>
          </p:nvSpPr>
          <p:spPr>
            <a:xfrm>
              <a:off x="3590223" y="5160432"/>
              <a:ext cx="529390" cy="793069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970858-B120-F924-B50D-2E990C7AADD4}"/>
                </a:ext>
              </a:extLst>
            </p:cNvPr>
            <p:cNvSpPr/>
            <p:nvPr/>
          </p:nvSpPr>
          <p:spPr>
            <a:xfrm rot="16200000">
              <a:off x="3278903" y="5116498"/>
              <a:ext cx="384837" cy="1296581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74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970858-B120-F924-B50D-2E990C7AADD4}"/>
              </a:ext>
            </a:extLst>
          </p:cNvPr>
          <p:cNvSpPr/>
          <p:nvPr/>
        </p:nvSpPr>
        <p:spPr>
          <a:xfrm rot="16200000">
            <a:off x="2895308" y="5132838"/>
            <a:ext cx="384837" cy="529390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E095EE-BB43-E8DF-1C6B-96087D7EF3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777614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D5FFD-705F-8883-E7F3-ED6D1F3F81C3}"/>
              </a:ext>
            </a:extLst>
          </p:cNvPr>
          <p:cNvGrpSpPr/>
          <p:nvPr/>
        </p:nvGrpSpPr>
        <p:grpSpPr>
          <a:xfrm>
            <a:off x="2823031" y="5160432"/>
            <a:ext cx="1296582" cy="796775"/>
            <a:chOff x="2823031" y="5160432"/>
            <a:chExt cx="1296582" cy="796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2A8D3-3459-9E37-DCFA-966C5819DC97}"/>
                </a:ext>
              </a:extLst>
            </p:cNvPr>
            <p:cNvSpPr/>
            <p:nvPr/>
          </p:nvSpPr>
          <p:spPr>
            <a:xfrm>
              <a:off x="3590223" y="5160432"/>
              <a:ext cx="529390" cy="793069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970858-B120-F924-B50D-2E990C7AADD4}"/>
                </a:ext>
              </a:extLst>
            </p:cNvPr>
            <p:cNvSpPr/>
            <p:nvPr/>
          </p:nvSpPr>
          <p:spPr>
            <a:xfrm rot="16200000">
              <a:off x="3278903" y="5116498"/>
              <a:ext cx="384837" cy="1296581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5AE3A05-3AAD-4090-6889-8A6431FB27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918C7-D252-D5FB-F1F6-46171018F095}"/>
              </a:ext>
            </a:extLst>
          </p:cNvPr>
          <p:cNvGrpSpPr/>
          <p:nvPr/>
        </p:nvGrpSpPr>
        <p:grpSpPr>
          <a:xfrm>
            <a:off x="6916190" y="2263686"/>
            <a:ext cx="3694048" cy="3697483"/>
            <a:chOff x="2999692" y="5275062"/>
            <a:chExt cx="955212" cy="6703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152D31A-8690-ABAA-809C-3A727EF15F86}"/>
                </a:ext>
              </a:extLst>
            </p:cNvPr>
            <p:cNvSpPr/>
            <p:nvPr/>
          </p:nvSpPr>
          <p:spPr>
            <a:xfrm>
              <a:off x="3908359" y="5275062"/>
              <a:ext cx="46545" cy="670353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6F71E5-D717-59BC-7790-39679D5B631A}"/>
                </a:ext>
              </a:extLst>
            </p:cNvPr>
            <p:cNvSpPr/>
            <p:nvPr/>
          </p:nvSpPr>
          <p:spPr>
            <a:xfrm rot="16200000">
              <a:off x="3459998" y="5452475"/>
              <a:ext cx="32634" cy="953245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6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Book by </a:t>
            </a:r>
            <a:r>
              <a:rPr lang="en-US" sz="2800" dirty="0"/>
              <a:t>Rasmussen + Lecture of Weinberger from Cornell University error in conditional Gaussian </a:t>
            </a:r>
            <a:r>
              <a:rPr lang="en-US" dirty="0"/>
              <a:t>[1][5]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✅</a:t>
            </a:r>
            <a:r>
              <a:rPr lang="en-US" dirty="0"/>
              <a:t>   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  <a:p>
            <a:r>
              <a:rPr lang="en-US" dirty="0"/>
              <a:t>“Two approaches”</a:t>
            </a:r>
          </a:p>
          <a:p>
            <a:pPr lvl="1"/>
            <a:r>
              <a:rPr lang="de-DE" dirty="0"/>
              <a:t>1) Start with x-Axis -&gt;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-&gt; get </a:t>
            </a:r>
            <a:r>
              <a:rPr lang="de-DE" dirty="0" err="1"/>
              <a:t>predictions</a:t>
            </a:r>
            <a:r>
              <a:rPr lang="de-DE" dirty="0"/>
              <a:t> from x-Axis </a:t>
            </a:r>
          </a:p>
          <a:p>
            <a:pPr lvl="1"/>
            <a:r>
              <a:rPr lang="de-DE" dirty="0"/>
              <a:t>2) Start with </a:t>
            </a:r>
            <a:r>
              <a:rPr lang="de-DE" dirty="0" err="1"/>
              <a:t>measurement</a:t>
            </a:r>
            <a:r>
              <a:rPr lang="de-DE" dirty="0"/>
              <a:t> -&gt; </a:t>
            </a:r>
            <a:r>
              <a:rPr lang="de-DE" dirty="0" err="1"/>
              <a:t>add</a:t>
            </a:r>
            <a:r>
              <a:rPr lang="de-DE" dirty="0"/>
              <a:t> x-Axis -&gt; get </a:t>
            </a:r>
            <a:r>
              <a:rPr lang="de-DE" dirty="0" err="1"/>
              <a:t>predictions</a:t>
            </a:r>
            <a:r>
              <a:rPr lang="de-DE" dirty="0"/>
              <a:t> from x-Axis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27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7C81-5CA7-AE1E-5243-139FF047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“Two approaches”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5C8226-083B-3D2A-2AB0-59B48A691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804311-73A6-BF83-DD56-A71594DAC4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4D78FB-5ADA-FA52-C7CD-3235CBB77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Approach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BA738-8726-CB34-3594-8F73363F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[4] Scikit-learn: Machine Learning in Python, </a:t>
            </a:r>
            <a:r>
              <a:rPr lang="en-US" dirty="0" err="1"/>
              <a:t>Pedregosa</a:t>
            </a:r>
            <a:r>
              <a:rPr lang="en-US" dirty="0"/>
              <a:t> et al., JMLR 12, pp. 2825-2830, 2011 (Figure modified)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E949F-0468-3C89-27CF-A868D5B9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BD93-5E09-C465-AFEB-1686F6F1E458}"/>
              </a:ext>
            </a:extLst>
          </p:cNvPr>
          <p:cNvSpPr txBox="1"/>
          <p:nvPr/>
        </p:nvSpPr>
        <p:spPr>
          <a:xfrm>
            <a:off x="10521700" y="5820331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9470957-733D-C4A8-9B3A-2832AC30F7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</p:spTree>
    <p:extLst>
      <p:ext uri="{BB962C8B-B14F-4D97-AF65-F5344CB8AC3E}">
        <p14:creationId xmlns:p14="http://schemas.microsoft.com/office/powerpoint/2010/main" val="4289246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 by </a:t>
            </a:r>
            <a:r>
              <a:rPr lang="en-US" sz="2800" dirty="0"/>
              <a:t>Rasmussen + Lecture of Weinberger from Cornell University error in conditional Gaussian </a:t>
            </a:r>
            <a:r>
              <a:rPr lang="en-US" dirty="0"/>
              <a:t>[1][5]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✅</a:t>
            </a:r>
            <a:r>
              <a:rPr lang="en-US" dirty="0"/>
              <a:t>   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  <a:p>
            <a:r>
              <a:rPr lang="en-US" dirty="0"/>
              <a:t>“Two approaches”</a:t>
            </a:r>
          </a:p>
          <a:p>
            <a:r>
              <a:rPr lang="en-US" dirty="0"/>
              <a:t>Hypotheses testing lost?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258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DEA6-F515-84A9-AF9C-75CF4745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70ADD-473A-82B6-3F3F-1A7AB56146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Conceptionally straightforward</a:t>
            </a:r>
          </a:p>
          <a:p>
            <a:r>
              <a:rPr lang="en-US" dirty="0"/>
              <a:t>Applications many fields</a:t>
            </a:r>
          </a:p>
          <a:p>
            <a:r>
              <a:rPr lang="en-US" dirty="0"/>
              <a:t>Lot of different packages for python available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1F0069-E459-54AC-EFC3-C568712FF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 of Caveats – especially in implementation</a:t>
            </a:r>
          </a:p>
          <a:p>
            <a:r>
              <a:rPr lang="en-US" dirty="0"/>
              <a:t>Inefficient for huge datasets [1]</a:t>
            </a:r>
          </a:p>
          <a:p>
            <a:r>
              <a:rPr lang="en-US" dirty="0"/>
              <a:t>Hypotheses testing lost?</a:t>
            </a:r>
          </a:p>
          <a:p>
            <a:r>
              <a:rPr lang="en-US" dirty="0"/>
              <a:t>Kernel choice needs good knowledge of data [3]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69CC1-C47F-F91E-D572-019BAA27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F33CC-CED2-AB33-313C-ED248046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312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3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4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5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6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  <a:p>
                <a:r>
                  <a:rPr lang="en-US" sz="1800" dirty="0"/>
                  <a:t>Rasmussen CE, Williams CKI. Gaussian Processes for Machine Learning. Cambridge: The MIT Press; 2005.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686F-E34B-8F33-4D54-252A0E4D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5C51-88D5-4BEC-CD58-010E035E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i="1" dirty="0"/>
              <a:t>Lee, </a:t>
            </a:r>
            <a:r>
              <a:rPr lang="en-US" sz="1800" i="1" dirty="0" err="1"/>
              <a:t>Jaehoon</a:t>
            </a:r>
            <a:r>
              <a:rPr lang="en-US" sz="1800" i="1" dirty="0"/>
              <a:t>; </a:t>
            </a:r>
            <a:r>
              <a:rPr lang="en-US" sz="1800" i="1" dirty="0" err="1"/>
              <a:t>Bahri</a:t>
            </a:r>
            <a:r>
              <a:rPr lang="en-US" sz="1800" i="1" dirty="0"/>
              <a:t>, </a:t>
            </a:r>
            <a:r>
              <a:rPr lang="en-US" sz="1800" i="1" dirty="0" err="1"/>
              <a:t>Yasaman</a:t>
            </a:r>
            <a:r>
              <a:rPr lang="en-US" sz="1800" i="1" dirty="0"/>
              <a:t>; Novak, Roman; </a:t>
            </a:r>
            <a:r>
              <a:rPr lang="en-US" sz="1800" i="1" dirty="0" err="1"/>
              <a:t>Schoenholz</a:t>
            </a:r>
            <a:r>
              <a:rPr lang="en-US" sz="1800" i="1" dirty="0"/>
              <a:t>, Samuel S.; Pennington, Jeffrey; </a:t>
            </a:r>
            <a:r>
              <a:rPr lang="en-US" sz="1800" i="1" dirty="0" err="1"/>
              <a:t>Sohl</a:t>
            </a:r>
            <a:r>
              <a:rPr lang="en-US" sz="1800" i="1" dirty="0"/>
              <a:t>-Dickstein, </a:t>
            </a:r>
            <a:r>
              <a:rPr lang="en-US" sz="1800" i="1" dirty="0" err="1"/>
              <a:t>Jascha</a:t>
            </a:r>
            <a:r>
              <a:rPr lang="en-US" sz="1800" i="1" dirty="0"/>
              <a:t> (2017). "Deep Neural Networks as Gaussian Processes". International Conference on Learning Representations. </a:t>
            </a:r>
            <a:r>
              <a:rPr lang="en-US" sz="1800" i="1" dirty="0">
                <a:hlinkClick r:id="rId2" tooltip="ArXiv (identifier)"/>
              </a:rPr>
              <a:t>arXiv</a:t>
            </a:r>
            <a:r>
              <a:rPr lang="en-US" sz="1800" i="1" dirty="0"/>
              <a:t>:</a:t>
            </a:r>
            <a:r>
              <a:rPr lang="en-US" sz="1800" i="1" dirty="0">
                <a:hlinkClick r:id="rId3"/>
              </a:rPr>
              <a:t>1711.00165</a:t>
            </a:r>
            <a:endParaRPr lang="en-US" sz="1800" dirty="0"/>
          </a:p>
          <a:p>
            <a:r>
              <a:rPr lang="en-US" sz="1800" dirty="0"/>
              <a:t>Samuel S. </a:t>
            </a:r>
            <a:r>
              <a:rPr lang="en-US" sz="1800" dirty="0" err="1"/>
              <a:t>Schoenholz</a:t>
            </a:r>
            <a:r>
              <a:rPr lang="en-US" sz="1800" dirty="0"/>
              <a:t>, Fast and Easy Infinitely Wide Networks with Neural Tangents </a:t>
            </a:r>
            <a:r>
              <a:rPr lang="en-US" sz="1800" dirty="0">
                <a:hlinkClick r:id="rId4"/>
              </a:rPr>
              <a:t>https://blog.research.google/2020/03/fast-and-easy-infinitely-wide-networks.html</a:t>
            </a:r>
            <a:endParaRPr lang="en-US" sz="1800" dirty="0"/>
          </a:p>
          <a:p>
            <a:r>
              <a:rPr lang="en-US" sz="1800" dirty="0"/>
              <a:t>Kim H-C, Lee J. Clustering Based on Gaussian Processes. Neural computation. 2007;19(11):3088-3107.</a:t>
            </a:r>
          </a:p>
          <a:p>
            <a:r>
              <a:rPr lang="en-US" sz="1800" dirty="0"/>
              <a:t>Kapoor, A., </a:t>
            </a:r>
            <a:r>
              <a:rPr lang="en-US" sz="1800" dirty="0" err="1"/>
              <a:t>Grauman</a:t>
            </a:r>
            <a:r>
              <a:rPr lang="en-US" sz="1800" dirty="0"/>
              <a:t>, K., Urtasun, R. et al. Gaussian Processes for Object Categorization. Int J </a:t>
            </a:r>
            <a:r>
              <a:rPr lang="en-US" sz="1800" dirty="0" err="1"/>
              <a:t>Comput</a:t>
            </a:r>
            <a:r>
              <a:rPr lang="en-US" sz="1800" dirty="0"/>
              <a:t> Vis 88, 169–188 (2010). </a:t>
            </a:r>
            <a:r>
              <a:rPr lang="en-US" sz="1800" dirty="0">
                <a:hlinkClick r:id="rId5"/>
              </a:rPr>
              <a:t>https://doi.org/10.1007/s11263-009-0268-3</a:t>
            </a:r>
            <a:endParaRPr lang="en-US" sz="1800" dirty="0"/>
          </a:p>
          <a:p>
            <a:r>
              <a:rPr lang="en-US" sz="1800" dirty="0"/>
              <a:t>J. Wesley Barnett et al., Designing exceptional gas-separation polymer membranes using machine learning. Sci. Adv.6,eaaz4301(2020).DOI:10.1126/sciadv.aaz4301 </a:t>
            </a:r>
          </a:p>
          <a:p>
            <a:r>
              <a:rPr lang="en-US" sz="1800" dirty="0"/>
              <a:t>Griffiths, Ryan-Rhys. Applications of Gaussian Processes at Extreme </a:t>
            </a:r>
            <a:r>
              <a:rPr lang="en-US" sz="1800" dirty="0" err="1"/>
              <a:t>Lengthscales</a:t>
            </a:r>
            <a:r>
              <a:rPr lang="en-US" sz="1800" dirty="0"/>
              <a:t>: From Molecules to Black Holes. Apollo - University of Cambridge Repository, 2022, doi:10.17863/CAM.93643.</a:t>
            </a:r>
          </a:p>
          <a:p>
            <a:r>
              <a:rPr lang="en-US" sz="1800" dirty="0" err="1"/>
              <a:t>Horak</a:t>
            </a:r>
            <a:r>
              <a:rPr lang="en-US" sz="1800" dirty="0"/>
              <a:t> J, Pawlowski JM, Rodríguez-Quintero J, et al. Reconstructing QCD spectral functions with Gaussian processes. Physical review. 2022;105:1-12. doi:10.1103/PhysRevD.105.036014.</a:t>
            </a:r>
          </a:p>
          <a:p>
            <a:r>
              <a:rPr lang="en-US" sz="1800" dirty="0"/>
              <a:t>Sow A, Traore I, Diallo T, Traore M, Ba A. Comparison of Gaussian process regression, partial least squares, random forest and support vector machines for a near infrared calibration of paracetamol samples. Results in Chemistry. 2022;4:100508.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51C56-AA03-7FAE-6056-9FA0B1BC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AA367-95A1-C6F8-2259-FCE7DCD2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0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With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488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462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/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Marginal distributions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blipFill>
                <a:blip r:embed="rId7"/>
                <a:stretch>
                  <a:fillRect l="-1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3577</Words>
  <Application>Microsoft Office PowerPoint</Application>
  <PresentationFormat>Widescreen</PresentationFormat>
  <Paragraphs>370</Paragraphs>
  <Slides>38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Segoe UI Symbol</vt:lpstr>
      <vt:lpstr>Office Theme</vt:lpstr>
      <vt:lpstr>Gaussian Processes 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 [6]</vt:lpstr>
      <vt:lpstr>Deep Neural Networks as GP – Single layer[6]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- Caveats</vt:lpstr>
      <vt:lpstr>Conclusion - Caveats</vt:lpstr>
      <vt:lpstr>Conclusion - Caveats</vt:lpstr>
      <vt:lpstr>Conclusion - Caveats</vt:lpstr>
      <vt:lpstr>Conclusion - Caveats</vt:lpstr>
      <vt:lpstr>Conclusion – Caveats – Test and Training Data</vt:lpstr>
      <vt:lpstr>Conclusion – Caveats – Test and Training Data</vt:lpstr>
      <vt:lpstr>Conclusion – Caveats – Test and Training Data</vt:lpstr>
      <vt:lpstr>Conclusion – Caveats – Test and Training Data</vt:lpstr>
      <vt:lpstr>Conclusion - Caveats</vt:lpstr>
      <vt:lpstr>Conclusion – Caveats – “Two approaches”</vt:lpstr>
      <vt:lpstr>Conclusion - Caveats</vt:lpstr>
      <vt:lpstr>Conclusion</vt:lpstr>
      <vt:lpstr>Sources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116</cp:revision>
  <dcterms:created xsi:type="dcterms:W3CDTF">2023-12-27T11:35:50Z</dcterms:created>
  <dcterms:modified xsi:type="dcterms:W3CDTF">2024-01-20T12:15:43Z</dcterms:modified>
</cp:coreProperties>
</file>